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294" r:id="rId2"/>
    <p:sldId id="320" r:id="rId3"/>
    <p:sldId id="296" r:id="rId4"/>
    <p:sldId id="306" r:id="rId5"/>
    <p:sldId id="298" r:id="rId6"/>
    <p:sldId id="317" r:id="rId7"/>
    <p:sldId id="314" r:id="rId8"/>
    <p:sldId id="302" r:id="rId9"/>
    <p:sldId id="303" r:id="rId10"/>
    <p:sldId id="318" r:id="rId11"/>
    <p:sldId id="330" r:id="rId12"/>
    <p:sldId id="319" r:id="rId13"/>
    <p:sldId id="289" r:id="rId14"/>
    <p:sldId id="323" r:id="rId15"/>
    <p:sldId id="329" r:id="rId16"/>
    <p:sldId id="328" r:id="rId17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CCFF"/>
    <a:srgbClr val="C78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9" autoAdjust="0"/>
    <p:restoredTop sz="86418" autoAdjust="0"/>
  </p:normalViewPr>
  <p:slideViewPr>
    <p:cSldViewPr>
      <p:cViewPr varScale="1">
        <p:scale>
          <a:sx n="48" d="100"/>
          <a:sy n="48" d="100"/>
        </p:scale>
        <p:origin x="7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492" cy="465404"/>
          </a:xfrm>
          <a:prstGeom prst="rect">
            <a:avLst/>
          </a:prstGeom>
        </p:spPr>
        <p:txBody>
          <a:bodyPr vert="horz" lIns="85643" tIns="42821" rIns="85643" bIns="42821" rtlCol="0"/>
          <a:lstStyle>
            <a:lvl1pPr algn="l">
              <a:defRPr sz="11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968" y="0"/>
            <a:ext cx="2971492" cy="465404"/>
          </a:xfrm>
          <a:prstGeom prst="rect">
            <a:avLst/>
          </a:prstGeom>
        </p:spPr>
        <p:txBody>
          <a:bodyPr vert="horz" lIns="85643" tIns="42821" rIns="85643" bIns="42821" rtlCol="0"/>
          <a:lstStyle>
            <a:lvl1pPr algn="r">
              <a:defRPr sz="1100"/>
            </a:lvl1pPr>
          </a:lstStyle>
          <a:p>
            <a:fld id="{B7332F44-5CCC-41A7-8F98-EB39A12E9312}" type="datetimeFigureOut">
              <a:rPr lang="en-CA" smtClean="0"/>
              <a:t>03/12/2014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010"/>
            <a:ext cx="2971492" cy="465404"/>
          </a:xfrm>
          <a:prstGeom prst="rect">
            <a:avLst/>
          </a:prstGeom>
        </p:spPr>
        <p:txBody>
          <a:bodyPr vert="horz" lIns="85643" tIns="42821" rIns="85643" bIns="42821" rtlCol="0" anchor="b"/>
          <a:lstStyle>
            <a:lvl1pPr algn="l">
              <a:defRPr sz="11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968" y="8847010"/>
            <a:ext cx="2971492" cy="465404"/>
          </a:xfrm>
          <a:prstGeom prst="rect">
            <a:avLst/>
          </a:prstGeom>
        </p:spPr>
        <p:txBody>
          <a:bodyPr vert="horz" lIns="85643" tIns="42821" rIns="85643" bIns="42821" rtlCol="0" anchor="b"/>
          <a:lstStyle>
            <a:lvl1pPr algn="r">
              <a:defRPr sz="1100"/>
            </a:lvl1pPr>
          </a:lstStyle>
          <a:p>
            <a:fld id="{4867C9D7-99E2-42B9-B224-1EBC0C65EA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439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492" cy="46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defTabSz="923336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968" y="0"/>
            <a:ext cx="2971492" cy="46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 defTabSz="923336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0138" y="698500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93" y="4423505"/>
            <a:ext cx="5487016" cy="419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010"/>
            <a:ext cx="2971492" cy="46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defTabSz="923336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968" y="8847010"/>
            <a:ext cx="2971492" cy="46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 defTabSz="923336" eaLnBrk="1" hangingPunct="1">
              <a:defRPr sz="1200"/>
            </a:lvl1pPr>
          </a:lstStyle>
          <a:p>
            <a:fld id="{74249036-B084-4307-A51D-D59FA2AC07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86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9AD75-EB86-4D5C-884A-80A19216C10B}" type="slidenum">
              <a:rPr lang="en-US"/>
              <a:pPr/>
              <a:t>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67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9AD75-EB86-4D5C-884A-80A19216C10B}" type="slidenum">
              <a:rPr lang="en-US"/>
              <a:pPr/>
              <a:t>12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96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9036-B084-4307-A51D-D59FA2AC07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47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9036-B084-4307-A51D-D59FA2AC07E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47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9036-B084-4307-A51D-D59FA2AC07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4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9AD75-EB86-4D5C-884A-80A19216C10B}" type="slidenum">
              <a:rPr lang="en-US"/>
              <a:pPr/>
              <a:t>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97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9AD75-EB86-4D5C-884A-80A19216C10B}" type="slidenum">
              <a:rPr lang="en-US"/>
              <a:pPr/>
              <a:t>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1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9AD75-EB86-4D5C-884A-80A19216C10B}" type="slidenum">
              <a:rPr lang="en-US"/>
              <a:pPr/>
              <a:t>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4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9AD75-EB86-4D5C-884A-80A19216C10B}" type="slidenum">
              <a:rPr lang="en-US"/>
              <a:pPr/>
              <a:t>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3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9AD75-EB86-4D5C-884A-80A19216C10B}" type="slidenum">
              <a:rPr lang="en-US"/>
              <a:pPr/>
              <a:t>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6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9AD75-EB86-4D5C-884A-80A19216C10B}" type="slidenum">
              <a:rPr lang="en-US"/>
              <a:pPr/>
              <a:t>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86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9AD75-EB86-4D5C-884A-80A19216C10B}" type="slidenum">
              <a:rPr lang="en-US"/>
              <a:pPr/>
              <a:t>10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6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9036-B084-4307-A51D-D59FA2AC07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8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lacseul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7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1295400"/>
            <a:ext cx="8686800" cy="1752600"/>
          </a:xfrm>
        </p:spPr>
        <p:txBody>
          <a:bodyPr anchor="ctr" anchorCtr="1"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962400"/>
            <a:ext cx="6553200" cy="17526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18, 2007</a:t>
            </a:r>
            <a:endParaRPr lang="en-US" altLang="en-US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B19E41-B24F-41A2-8D98-96D0773944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2362200" y="3962400"/>
            <a:ext cx="6511925" cy="0"/>
          </a:xfrm>
          <a:prstGeom prst="line">
            <a:avLst/>
          </a:prstGeom>
          <a:noFill/>
          <a:ln w="38100">
            <a:solidFill>
              <a:srgbClr val="C78E5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C78E55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pic>
        <p:nvPicPr>
          <p:cNvPr id="97289" name="Picture 9" descr="lsfn_l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600700"/>
            <a:ext cx="1241425" cy="1257300"/>
          </a:xfrm>
          <a:prstGeom prst="rect">
            <a:avLst/>
          </a:prstGeom>
          <a:noFill/>
        </p:spPr>
      </p:pic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2362200" y="5715000"/>
            <a:ext cx="6511925" cy="0"/>
          </a:xfrm>
          <a:prstGeom prst="line">
            <a:avLst/>
          </a:prstGeom>
          <a:noFill/>
          <a:ln w="38100">
            <a:solidFill>
              <a:srgbClr val="C78E5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3886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/>
            <a:r>
              <a:rPr lang="en-US" sz="1200" b="1" i="1">
                <a:latin typeface="Swis721 Lt BT" pitchFamily="34" charset="0"/>
              </a:rPr>
              <a:t>PRIVILEGED &amp; CONFIDENTIAL</a:t>
            </a:r>
          </a:p>
        </p:txBody>
      </p:sp>
      <p:pic>
        <p:nvPicPr>
          <p:cNvPr id="97292" name="Picture 12" descr="lacseulful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7293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pic>
        <p:nvPicPr>
          <p:cNvPr id="97294" name="Picture 14" descr="lsfn_loo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600700"/>
            <a:ext cx="1241425" cy="1257300"/>
          </a:xfrm>
          <a:prstGeom prst="rect">
            <a:avLst/>
          </a:prstGeom>
          <a:noFill/>
        </p:spPr>
      </p:pic>
      <p:sp>
        <p:nvSpPr>
          <p:cNvPr id="97295" name="Line 15"/>
          <p:cNvSpPr>
            <a:spLocks noChangeShapeType="1"/>
          </p:cNvSpPr>
          <p:nvPr userDrawn="1"/>
        </p:nvSpPr>
        <p:spPr bwMode="auto">
          <a:xfrm>
            <a:off x="2362200" y="5715000"/>
            <a:ext cx="6511925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20, 2009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D5240-411D-448E-BC5A-6D401F0287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20, 2009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0683C-DA7E-4229-A175-DB534F9786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4267200" cy="529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29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526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20, 2009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3429388-F59D-488B-9D80-4BC923ECAE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20, 2009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7728E-65B1-4E58-A44A-213385240A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20, 2009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F8B0A-2501-4E45-A721-7DC27D3FE0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29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29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20, 2009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84063-9440-4091-8EB7-157AD50499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20, 2009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8419-9041-4F90-80C4-9935B97882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20, 2009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11924-6838-4AB6-B37C-9649F2C72A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20, 2009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D699C-1149-4AF1-A1FB-FD47552A30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20, 2009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BB51E-D9AD-4A4C-A0D2-180618CBBE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20, 2009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83BAB-6AD2-4CBF-AF77-4DCCBB9AD6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lacseulfu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C78E55"/>
          </a:solidFill>
          <a:ln w="9525">
            <a:solidFill>
              <a:srgbClr val="C78E5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52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</a:defRPr>
            </a:lvl1pPr>
          </a:lstStyle>
          <a:p>
            <a:r>
              <a:rPr lang="en-US"/>
              <a:t>December 18, 2007</a:t>
            </a:r>
            <a:endParaRPr lang="en-US" alt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i="1">
                <a:latin typeface="+mn-lt"/>
              </a:defRPr>
            </a:lvl1pPr>
          </a:lstStyle>
          <a:p>
            <a:r>
              <a:rPr lang="en-US" altLang="en-US"/>
              <a:t>PRIVILEGED &amp; CONFIDENTIAL</a:t>
            </a:r>
          </a:p>
        </p:txBody>
      </p:sp>
      <p:sp>
        <p:nvSpPr>
          <p:cNvPr id="962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</a:defRPr>
            </a:lvl1pPr>
          </a:lstStyle>
          <a:p>
            <a:fld id="{8AAB9598-0BB5-42E2-B0FD-87840B6DB5C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6265" name="Picture 9" descr="lsfn_lo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5600700"/>
            <a:ext cx="1241425" cy="1257300"/>
          </a:xfrm>
          <a:prstGeom prst="rect">
            <a:avLst/>
          </a:prstGeom>
          <a:noFill/>
        </p:spPr>
      </p:pic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1752600" y="6248400"/>
            <a:ext cx="7162800" cy="0"/>
          </a:xfrm>
          <a:prstGeom prst="line">
            <a:avLst/>
          </a:prstGeom>
          <a:noFill/>
          <a:ln w="38100">
            <a:solidFill>
              <a:srgbClr val="C78E5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pic>
        <p:nvPicPr>
          <p:cNvPr id="96267" name="Picture 11" descr="lacseulfu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6268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99CCFF"/>
          </a:solidFill>
          <a:ln w="9525">
            <a:solidFill>
              <a:srgbClr val="C78E5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pic>
        <p:nvPicPr>
          <p:cNvPr id="96269" name="Picture 13" descr="lsfn_loo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5600700"/>
            <a:ext cx="1241425" cy="1257300"/>
          </a:xfrm>
          <a:prstGeom prst="rect">
            <a:avLst/>
          </a:prstGeom>
          <a:noFill/>
        </p:spPr>
      </p:pic>
      <p:sp>
        <p:nvSpPr>
          <p:cNvPr id="96270" name="Line 14"/>
          <p:cNvSpPr>
            <a:spLocks noChangeShapeType="1"/>
          </p:cNvSpPr>
          <p:nvPr userDrawn="1"/>
        </p:nvSpPr>
        <p:spPr bwMode="auto">
          <a:xfrm>
            <a:off x="1752600" y="6248400"/>
            <a:ext cx="71628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Swis721 Lt B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Swis721 Lt B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Swis721 Lt B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Swis721 Lt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Swis721 L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Swis721 L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Swis721 L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Swis721 Lt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q"/>
        <a:defRPr b="1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1143000"/>
            <a:ext cx="8839200" cy="22098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Swis721 Lt B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Swis721 Lt B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Swis721 Lt B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Swis721 Lt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Swis721 Lt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Swis721 Lt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Swis721 Lt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Swis721 Lt BT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</a:pPr>
            <a:r>
              <a:rPr lang="en-US" sz="4400" i="1" kern="0" dirty="0" err="1" smtClean="0">
                <a:latin typeface="Times New Roman" pitchFamily="18" charset="0"/>
              </a:rPr>
              <a:t>Obishikokaang</a:t>
            </a:r>
            <a:r>
              <a:rPr lang="en-US" sz="4400" i="1" kern="0" dirty="0" smtClean="0">
                <a:latin typeface="Times New Roman" pitchFamily="18" charset="0"/>
              </a:rPr>
              <a:t> Resources</a:t>
            </a:r>
            <a:br>
              <a:rPr lang="en-US" sz="4400" i="1" kern="0" dirty="0" smtClean="0">
                <a:latin typeface="Times New Roman" pitchFamily="18" charset="0"/>
              </a:rPr>
            </a:br>
            <a:r>
              <a:rPr lang="en-US" sz="4400" i="1" kern="0" dirty="0" smtClean="0">
                <a:latin typeface="Times New Roman" pitchFamily="18" charset="0"/>
              </a:rPr>
              <a:t>Lac </a:t>
            </a:r>
            <a:r>
              <a:rPr lang="en-US" sz="4400" i="1" kern="0" dirty="0" err="1" smtClean="0">
                <a:latin typeface="Times New Roman" pitchFamily="18" charset="0"/>
              </a:rPr>
              <a:t>Seul</a:t>
            </a:r>
            <a:r>
              <a:rPr lang="en-US" sz="4400" i="1" kern="0" dirty="0" smtClean="0">
                <a:latin typeface="Times New Roman" pitchFamily="18" charset="0"/>
              </a:rPr>
              <a:t> Forest</a:t>
            </a:r>
            <a:br>
              <a:rPr lang="en-US" sz="4400" i="1" kern="0" dirty="0" smtClean="0">
                <a:latin typeface="Times New Roman" pitchFamily="18" charset="0"/>
              </a:rPr>
            </a:br>
            <a:r>
              <a:rPr lang="en-US" sz="4400" i="1" kern="0" dirty="0" smtClean="0">
                <a:latin typeface="Times New Roman" pitchFamily="18" charset="0"/>
              </a:rPr>
              <a:t/>
            </a:r>
            <a:br>
              <a:rPr lang="en-US" sz="4400" i="1" kern="0" dirty="0" smtClean="0">
                <a:latin typeface="Times New Roman" pitchFamily="18" charset="0"/>
              </a:rPr>
            </a:br>
            <a:endParaRPr lang="en-US" kern="0" dirty="0"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038600" y="4876800"/>
            <a:ext cx="4953000" cy="1752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q"/>
              <a:defRPr b="1"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eaLnBrk="1" hangingPunct="1">
              <a:buNone/>
            </a:pPr>
            <a:r>
              <a:rPr lang="en-US" sz="2400" i="1" kern="0" dirty="0" smtClean="0"/>
              <a:t>NAFA National Meeting</a:t>
            </a:r>
          </a:p>
          <a:p>
            <a:pPr marL="0" indent="0" algn="r" eaLnBrk="1" hangingPunct="1">
              <a:buNone/>
            </a:pPr>
            <a:r>
              <a:rPr lang="en-US" sz="2400" i="1" kern="0" dirty="0" smtClean="0"/>
              <a:t>Saskatoon, SK</a:t>
            </a:r>
          </a:p>
          <a:p>
            <a:pPr marL="0" indent="0" algn="r" eaLnBrk="1" hangingPunct="1">
              <a:buNone/>
            </a:pPr>
            <a:r>
              <a:rPr lang="en-US" sz="2400" i="1" kern="0" dirty="0" smtClean="0"/>
              <a:t>December 3</a:t>
            </a:r>
            <a:r>
              <a:rPr lang="en-US" sz="2400" i="1" kern="0" baseline="30000" dirty="0" smtClean="0"/>
              <a:t>rd</a:t>
            </a:r>
            <a:r>
              <a:rPr lang="en-US" sz="2400" i="1" kern="0" dirty="0" smtClean="0"/>
              <a:t>, 2014</a:t>
            </a:r>
            <a:endParaRPr lang="en-US" sz="2400" kern="0" dirty="0"/>
          </a:p>
        </p:txBody>
      </p:sp>
      <p:pic>
        <p:nvPicPr>
          <p:cNvPr id="19" name="Picture 5" descr="C:\Users\russ\Pictures\Lac Seul Forest\_DSC086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90" y="2991811"/>
            <a:ext cx="2067010" cy="135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russ\Pictures\Lac Seul Forest\_DSC0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97602"/>
            <a:ext cx="2191372" cy="137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russ\Pictures\Lac Seul Forest\_DSC1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72" y="2997601"/>
            <a:ext cx="2854272" cy="137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C:\Users\russ\Pictures\Lac Seul Forest\ORC Banner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602"/>
            <a:ext cx="2057400" cy="135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6477000"/>
            <a:ext cx="3581400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q"/>
              <a:defRPr b="1"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i="1" kern="0" dirty="0" smtClean="0"/>
              <a:t>Lac </a:t>
            </a:r>
            <a:r>
              <a:rPr lang="en-US" i="1" kern="0" dirty="0" err="1" smtClean="0"/>
              <a:t>Seul</a:t>
            </a:r>
            <a:r>
              <a:rPr lang="en-US" i="1" kern="0" dirty="0" smtClean="0"/>
              <a:t> First Nation</a:t>
            </a:r>
            <a:endParaRPr lang="en-US" kern="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371600" y="6248400"/>
            <a:ext cx="3581400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q"/>
              <a:defRPr b="1"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i="1" kern="0" dirty="0" smtClean="0"/>
              <a:t>Chief Clifford Bull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403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r>
              <a:rPr lang="en-US" sz="2800" dirty="0" smtClean="0"/>
              <a:t>Capacity Building</a:t>
            </a:r>
            <a:endParaRPr lang="en-US" sz="28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01767" y="1371600"/>
            <a:ext cx="8089833" cy="3581400"/>
          </a:xfrm>
        </p:spPr>
        <p:txBody>
          <a:bodyPr/>
          <a:lstStyle/>
          <a:p>
            <a:r>
              <a:rPr lang="en-US" sz="2400" dirty="0" smtClean="0"/>
              <a:t>Long term goal is to integrate community members into all aspects of forest management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Currently have a solid team of professionals in place to help manage </a:t>
            </a:r>
            <a:r>
              <a:rPr lang="en-US" sz="2400" dirty="0" err="1" smtClean="0"/>
              <a:t>Obishikokaang</a:t>
            </a:r>
            <a:r>
              <a:rPr lang="en-US" sz="2400" dirty="0" smtClean="0"/>
              <a:t> Resources and integrate and train community members. 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10 staff, including 4 full time band members in addition to numerous seasonal employment opportunities in forestry</a:t>
            </a:r>
            <a:endParaRPr lang="en-US" sz="2400" dirty="0"/>
          </a:p>
          <a:p>
            <a:endParaRPr lang="en-US" sz="2400" dirty="0"/>
          </a:p>
          <a:p>
            <a:pPr>
              <a:spcAft>
                <a:spcPts val="1800"/>
              </a:spcAft>
              <a:buFont typeface="Wingdings" pitchFamily="2" charset="2"/>
              <a:buNone/>
            </a:pPr>
            <a:endParaRPr lang="en-US" sz="2400" b="0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53F6-8A41-483E-80D2-F91AEA1367AC}" type="slidenum">
              <a:rPr lang="en-US" altLang="en-US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36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2286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728E-65B1-4E58-A44A-213385240A3B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0"/>
            <a:ext cx="5829300" cy="388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6440" y="2209800"/>
            <a:ext cx="8343900" cy="556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86200"/>
            <a:ext cx="4457700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8900" y="800100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r>
              <a:rPr lang="en-US" sz="2800" dirty="0" smtClean="0"/>
              <a:t>Capacity Building</a:t>
            </a:r>
            <a:endParaRPr lang="en-US" sz="28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219201"/>
            <a:ext cx="7848600" cy="3581400"/>
          </a:xfrm>
        </p:spPr>
        <p:txBody>
          <a:bodyPr/>
          <a:lstStyle/>
          <a:p>
            <a:r>
              <a:rPr lang="en-US" sz="2400" dirty="0" smtClean="0"/>
              <a:t>Strong commitment to educating our young people with respect to forestry and the employment opportunities related to managing the forest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Summer Student </a:t>
            </a:r>
            <a:r>
              <a:rPr lang="en-US" sz="2400" dirty="0" err="1" smtClean="0"/>
              <a:t>Silviculture</a:t>
            </a:r>
            <a:r>
              <a:rPr lang="en-US" sz="2400" dirty="0" smtClean="0"/>
              <a:t> program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Outreach program with area schools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Scholarship for local students in forestry or environmental university and college programs</a:t>
            </a:r>
            <a:endParaRPr lang="en-US" sz="2400" dirty="0"/>
          </a:p>
          <a:p>
            <a:endParaRPr lang="en-US" sz="2400" dirty="0"/>
          </a:p>
          <a:p>
            <a:pPr>
              <a:spcAft>
                <a:spcPts val="1800"/>
              </a:spcAft>
              <a:buFont typeface="Wingdings" pitchFamily="2" charset="2"/>
              <a:buNone/>
            </a:pPr>
            <a:endParaRPr lang="en-US" sz="2400" b="0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53F6-8A41-483E-80D2-F91AEA1367AC}" type="slidenum">
              <a:rPr lang="en-US" altLang="en-US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428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6172200"/>
            <a:ext cx="7772400" cy="663575"/>
          </a:xfrm>
        </p:spPr>
        <p:txBody>
          <a:bodyPr/>
          <a:lstStyle/>
          <a:p>
            <a:pPr algn="ctr"/>
            <a:r>
              <a:rPr lang="en-CA" dirty="0" smtClean="0"/>
              <a:t>Miigwech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728E-65B1-4E58-A44A-213385240A3B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99" y="-914400"/>
            <a:ext cx="12001499" cy="80010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76"/>
            <a:ext cx="8229600" cy="6542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Managing Expectations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100" dirty="0" smtClean="0"/>
              <a:t>Forest Management is complicated</a:t>
            </a:r>
            <a:br>
              <a:rPr lang="en-US" sz="3100" dirty="0" smtClean="0"/>
            </a:br>
            <a:endParaRPr lang="en-US" sz="3100" dirty="0" smtClean="0"/>
          </a:p>
          <a:p>
            <a:pPr marL="0" indent="0">
              <a:buNone/>
            </a:pPr>
            <a:r>
              <a:rPr lang="en-US" sz="3100" dirty="0" smtClean="0"/>
              <a:t>Difficult to keep everyone happy</a:t>
            </a:r>
            <a:br>
              <a:rPr lang="en-US" sz="3100" dirty="0" smtClean="0"/>
            </a:br>
            <a:endParaRPr lang="en-US" sz="3100" dirty="0" smtClean="0"/>
          </a:p>
          <a:p>
            <a:pPr marL="0" indent="0">
              <a:buNone/>
            </a:pPr>
            <a:r>
              <a:rPr lang="en-US" sz="3100" dirty="0" smtClean="0"/>
              <a:t>Integrating the First Nation’s  requirements represents an important component 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100" dirty="0"/>
              <a:t>Balancing capacity building with the existing economic realities of wood costs</a:t>
            </a:r>
            <a:br>
              <a:rPr lang="en-US" sz="3100" dirty="0"/>
            </a:br>
            <a:endParaRPr lang="en-US" sz="3100" dirty="0"/>
          </a:p>
          <a:p>
            <a:pPr marL="0" indent="0">
              <a:buNone/>
            </a:pPr>
            <a:r>
              <a:rPr lang="en-US" sz="3100" dirty="0"/>
              <a:t>Our team of forestry professionals have been key to helping us understand the balance</a:t>
            </a: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23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76"/>
            <a:ext cx="8229600" cy="654224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Obishikokaang</a:t>
            </a:r>
            <a:r>
              <a:rPr lang="en-US" sz="3600" dirty="0" smtClean="0"/>
              <a:t> Resources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2000"/>
            <a:ext cx="8229600" cy="4805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2800" dirty="0" smtClean="0"/>
              <a:t>Represents </a:t>
            </a:r>
            <a:r>
              <a:rPr lang="en-US" sz="2800" smtClean="0"/>
              <a:t>a real  </a:t>
            </a:r>
            <a:r>
              <a:rPr lang="en-US" sz="2800" dirty="0" smtClean="0"/>
              <a:t>success story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It is working, wood is flowing, we remain cash positive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Forest Management Plan is being successfully implemented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Community members are working</a:t>
            </a:r>
            <a:endParaRPr lang="en-US" sz="28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39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76"/>
            <a:ext cx="8229600" cy="6542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Moving Forward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2000"/>
            <a:ext cx="8229600" cy="4805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First Nations will continue to play and increasing positive role in Natural Resource Management</a:t>
            </a:r>
            <a:br>
              <a:rPr lang="en-US" sz="3200" dirty="0" smtClean="0"/>
            </a:b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Expectations are high, so are the stakes</a:t>
            </a:r>
            <a:br>
              <a:rPr lang="en-US" sz="3200" dirty="0" smtClean="0"/>
            </a:b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Positive Dialogue key to success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94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r>
              <a:rPr lang="en-US" sz="2800" dirty="0" smtClean="0"/>
              <a:t>An Overview</a:t>
            </a:r>
            <a:r>
              <a:rPr lang="en-US" sz="2800" baseline="0" dirty="0" smtClean="0"/>
              <a:t> of Lac Seul First Nation</a:t>
            </a:r>
            <a:endParaRPr lang="en-US" sz="28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219200"/>
            <a:ext cx="7861233" cy="4906963"/>
          </a:xfrm>
        </p:spPr>
        <p:txBody>
          <a:bodyPr/>
          <a:lstStyle/>
          <a:p>
            <a:pPr>
              <a:spcAft>
                <a:spcPts val="1800"/>
              </a:spcAft>
              <a:buFont typeface="Wingdings" pitchFamily="2" charset="2"/>
              <a:buNone/>
            </a:pPr>
            <a:r>
              <a:rPr lang="en-US" sz="2400" dirty="0" smtClean="0"/>
              <a:t>Lac Seul First Nation is the largest reserve in the Grand Council Treaty #3.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Lac Seul Indian Reserve No. 28 is approximately 26,800 ha (104 sq.mi.), and was established in 1886.</a:t>
            </a:r>
          </a:p>
          <a:p>
            <a:pPr>
              <a:spcAft>
                <a:spcPts val="0"/>
              </a:spcAft>
            </a:pPr>
            <a:r>
              <a:rPr lang="en-US" sz="2400" dirty="0" smtClean="0"/>
              <a:t>Lac Seul I.R. 28 contains 3 main communities:</a:t>
            </a:r>
          </a:p>
          <a:p>
            <a:pPr lvl="1"/>
            <a:r>
              <a:rPr lang="en-US" sz="2400" dirty="0" smtClean="0"/>
              <a:t>			Frenchman’s Head</a:t>
            </a:r>
            <a:r>
              <a:rPr lang="en-US" sz="2400" b="0" dirty="0" smtClean="0"/>
              <a:t> </a:t>
            </a:r>
            <a:r>
              <a:rPr lang="en-US" sz="2400" b="0" i="1" dirty="0" smtClean="0"/>
              <a:t>(pop. 477)</a:t>
            </a:r>
          </a:p>
          <a:p>
            <a:pPr lvl="1"/>
            <a:r>
              <a:rPr lang="en-US" sz="2400" dirty="0" smtClean="0"/>
              <a:t>			</a:t>
            </a:r>
            <a:r>
              <a:rPr lang="en-US" sz="2400" dirty="0" err="1" smtClean="0"/>
              <a:t>Kejick</a:t>
            </a:r>
            <a:r>
              <a:rPr lang="en-US" sz="2400" dirty="0" smtClean="0"/>
              <a:t> Bay</a:t>
            </a:r>
            <a:r>
              <a:rPr lang="en-US" sz="2400" b="0" dirty="0" smtClean="0"/>
              <a:t> </a:t>
            </a:r>
            <a:r>
              <a:rPr lang="en-US" sz="2400" b="0" i="1" dirty="0" smtClean="0"/>
              <a:t>(pop. 370)</a:t>
            </a:r>
          </a:p>
          <a:p>
            <a:pPr lvl="1"/>
            <a:r>
              <a:rPr lang="en-US" sz="2400" dirty="0" smtClean="0"/>
              <a:t>			Whitefish Bay</a:t>
            </a:r>
            <a:r>
              <a:rPr lang="en-US" sz="2400" b="0" dirty="0" smtClean="0"/>
              <a:t> </a:t>
            </a:r>
            <a:r>
              <a:rPr lang="en-US" sz="2400" b="0" i="1" dirty="0" smtClean="0"/>
              <a:t>(pop. 93)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53F6-8A41-483E-80D2-F91AEA1367AC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12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r>
              <a:rPr lang="en-US" sz="2800" dirty="0" smtClean="0"/>
              <a:t>Lac </a:t>
            </a:r>
            <a:r>
              <a:rPr lang="en-US" sz="2800" dirty="0" err="1" smtClean="0"/>
              <a:t>Seul</a:t>
            </a:r>
            <a:r>
              <a:rPr lang="en-US" sz="2800" dirty="0" smtClean="0"/>
              <a:t> Forest </a:t>
            </a:r>
            <a:endParaRPr lang="en-US" sz="28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371600"/>
            <a:ext cx="8242233" cy="3581400"/>
          </a:xfrm>
        </p:spPr>
        <p:txBody>
          <a:bodyPr/>
          <a:lstStyle/>
          <a:p>
            <a:r>
              <a:rPr lang="en-US" sz="2400" dirty="0" smtClean="0"/>
              <a:t>Located in NW Ontario, the Lac </a:t>
            </a:r>
            <a:r>
              <a:rPr lang="en-US" sz="2400" dirty="0" err="1" smtClean="0"/>
              <a:t>Seul</a:t>
            </a:r>
            <a:r>
              <a:rPr lang="en-US" sz="2400" dirty="0" smtClean="0"/>
              <a:t> Forest has been managed by the Lac </a:t>
            </a:r>
            <a:r>
              <a:rPr lang="en-US" sz="2400" dirty="0" err="1" smtClean="0"/>
              <a:t>Seul</a:t>
            </a:r>
            <a:r>
              <a:rPr lang="en-US" sz="2400" dirty="0" smtClean="0"/>
              <a:t> First Nation since 2012</a:t>
            </a:r>
          </a:p>
          <a:p>
            <a:endParaRPr lang="en-US" sz="2400" dirty="0"/>
          </a:p>
          <a:p>
            <a:r>
              <a:rPr lang="en-US" sz="2400" dirty="0" smtClean="0"/>
              <a:t>Large forest, covering over 1 million ha in the boreal region of Canada</a:t>
            </a:r>
          </a:p>
          <a:p>
            <a:endParaRPr lang="en-US" sz="2400" dirty="0"/>
          </a:p>
          <a:p>
            <a:r>
              <a:rPr lang="en-US" sz="2400" dirty="0" smtClean="0"/>
              <a:t>The management of this forest has provided the community with significant training, capacity building and economic development opportunities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spcAft>
                <a:spcPts val="1800"/>
              </a:spcAft>
              <a:buFont typeface="Wingdings" pitchFamily="2" charset="2"/>
              <a:buNone/>
            </a:pPr>
            <a:endParaRPr lang="en-US" sz="2400" b="0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53F6-8A41-483E-80D2-F91AEA1367AC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5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r>
              <a:rPr lang="en-US" sz="2800" dirty="0" err="1" smtClean="0"/>
              <a:t>Obishikokaang</a:t>
            </a:r>
            <a:r>
              <a:rPr lang="en-US" sz="2800" dirty="0" smtClean="0"/>
              <a:t> Resources Corporation</a:t>
            </a:r>
            <a:endParaRPr lang="en-US" sz="2800" dirty="0"/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72000"/>
            <a:ext cx="3283062" cy="2189776"/>
          </a:xfrm>
        </p:spPr>
      </p:pic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219201"/>
            <a:ext cx="8242233" cy="3581400"/>
          </a:xfrm>
        </p:spPr>
        <p:txBody>
          <a:bodyPr/>
          <a:lstStyle/>
          <a:p>
            <a:r>
              <a:rPr lang="en-US" sz="2400" dirty="0"/>
              <a:t>Management Company representing </a:t>
            </a:r>
            <a:r>
              <a:rPr lang="en-US" sz="2400" dirty="0" smtClean="0"/>
              <a:t>LSFN</a:t>
            </a:r>
          </a:p>
          <a:p>
            <a:endParaRPr lang="en-US" sz="2400" dirty="0"/>
          </a:p>
          <a:p>
            <a:r>
              <a:rPr lang="en-US" sz="2400" dirty="0"/>
              <a:t>Reports to a Forestry Committee made up of Band members and representatives of </a:t>
            </a:r>
            <a:r>
              <a:rPr lang="en-US" sz="2400" dirty="0" smtClean="0"/>
              <a:t>Council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Responsible for forest operations and management, finance, economic development and capacity building related to the implementation of the Lac </a:t>
            </a:r>
            <a:r>
              <a:rPr lang="en-US" sz="2400" dirty="0" err="1"/>
              <a:t>Seul</a:t>
            </a:r>
            <a:r>
              <a:rPr lang="en-US" sz="2400" dirty="0"/>
              <a:t> Forest Management Plan.</a:t>
            </a:r>
          </a:p>
          <a:p>
            <a:endParaRPr lang="en-US" sz="2400" dirty="0"/>
          </a:p>
          <a:p>
            <a:pPr>
              <a:spcAft>
                <a:spcPts val="1800"/>
              </a:spcAft>
              <a:buFont typeface="Wingdings" pitchFamily="2" charset="2"/>
              <a:buNone/>
            </a:pPr>
            <a:endParaRPr lang="en-US" sz="2400" b="0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53F6-8A41-483E-80D2-F91AEA1367A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590800" y="54496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Signing of the 5 year forestry license July 2012</a:t>
            </a:r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39570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r>
              <a:rPr lang="en-US" sz="2800" dirty="0" err="1" smtClean="0"/>
              <a:t>Obishikokaang</a:t>
            </a:r>
            <a:r>
              <a:rPr lang="en-US" sz="2800" dirty="0" smtClean="0"/>
              <a:t> Resources Corporation</a:t>
            </a:r>
            <a:endParaRPr lang="en-US" sz="28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90600"/>
            <a:ext cx="8839200" cy="3581400"/>
          </a:xfrm>
        </p:spPr>
        <p:txBody>
          <a:bodyPr/>
          <a:lstStyle/>
          <a:p>
            <a:r>
              <a:rPr lang="en-US" sz="2400" i="1" dirty="0"/>
              <a:t>Goal of this organization is to work closely with Chief and Council to maximize economic development opportunities associated with managing the Lac </a:t>
            </a:r>
            <a:r>
              <a:rPr lang="en-US" sz="2400" i="1" dirty="0" err="1"/>
              <a:t>Seul</a:t>
            </a:r>
            <a:r>
              <a:rPr lang="en-US" sz="2400" i="1" dirty="0"/>
              <a:t> Forest</a:t>
            </a:r>
          </a:p>
          <a:p>
            <a:pPr lvl="1"/>
            <a:r>
              <a:rPr lang="en-US" sz="2400" i="1" dirty="0" smtClean="0"/>
              <a:t>	</a:t>
            </a:r>
            <a:br>
              <a:rPr lang="en-US" sz="2400" i="1" dirty="0" smtClean="0"/>
            </a:br>
            <a:r>
              <a:rPr lang="en-US" sz="2400" i="1" dirty="0" smtClean="0"/>
              <a:t>	Capacity Building</a:t>
            </a:r>
          </a:p>
          <a:p>
            <a:pPr lvl="1"/>
            <a:r>
              <a:rPr lang="en-US" sz="2400" i="1" dirty="0"/>
              <a:t>	</a:t>
            </a:r>
            <a:r>
              <a:rPr lang="en-US" sz="2400" i="1" dirty="0" smtClean="0"/>
              <a:t>Environmental Compliance</a:t>
            </a:r>
          </a:p>
          <a:p>
            <a:pPr lvl="1"/>
            <a:r>
              <a:rPr lang="en-US" sz="2400" i="1" dirty="0" smtClean="0"/>
              <a:t>	Economic Flow of </a:t>
            </a:r>
            <a:r>
              <a:rPr lang="en-US" sz="2400" i="1" dirty="0" err="1" smtClean="0"/>
              <a:t>Fibre</a:t>
            </a:r>
            <a:r>
              <a:rPr lang="en-US" sz="2400" i="1" dirty="0" smtClean="0"/>
              <a:t> to area Mills</a:t>
            </a:r>
            <a:br>
              <a:rPr lang="en-US" sz="2400" i="1" dirty="0" smtClean="0"/>
            </a:br>
            <a:endParaRPr lang="en-US" sz="2400" i="1" dirty="0" smtClean="0"/>
          </a:p>
          <a:p>
            <a:pPr lvl="1"/>
            <a:r>
              <a:rPr lang="en-US" sz="2400" i="1" dirty="0"/>
              <a:t>	</a:t>
            </a:r>
            <a:r>
              <a:rPr lang="en-US" sz="2400" i="1" dirty="0" smtClean="0"/>
              <a:t>Leverage </a:t>
            </a:r>
            <a:r>
              <a:rPr lang="en-US" sz="2400" i="1" dirty="0"/>
              <a:t>the wood supply from the forest to </a:t>
            </a:r>
            <a:r>
              <a:rPr lang="en-US" sz="2400" i="1" dirty="0" smtClean="0"/>
              <a:t>	establish long </a:t>
            </a:r>
            <a:r>
              <a:rPr lang="en-US" sz="2400" i="1" dirty="0"/>
              <a:t>term sustainable economic growth for </a:t>
            </a:r>
            <a:r>
              <a:rPr lang="en-US" sz="2400" i="1" dirty="0" smtClean="0"/>
              <a:t>	both the community </a:t>
            </a:r>
            <a:r>
              <a:rPr lang="en-US" sz="2400" i="1" dirty="0"/>
              <a:t>and the surrounding region.</a:t>
            </a:r>
            <a:endParaRPr lang="en-CA" sz="2400" i="1" dirty="0"/>
          </a:p>
          <a:p>
            <a:endParaRPr lang="en-US" sz="2400" dirty="0"/>
          </a:p>
          <a:p>
            <a:pPr>
              <a:spcAft>
                <a:spcPts val="1800"/>
              </a:spcAft>
              <a:buFont typeface="Wingdings" pitchFamily="2" charset="2"/>
              <a:buNone/>
            </a:pPr>
            <a:endParaRPr lang="en-US" sz="2400" b="0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53F6-8A41-483E-80D2-F91AEA1367AC}" type="slidenum">
              <a:rPr lang="en-US" altLang="en-US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49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r>
              <a:rPr lang="en-US" sz="2800" dirty="0" smtClean="0"/>
              <a:t>Industry Partnerships</a:t>
            </a:r>
            <a:endParaRPr lang="en-US" sz="28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01767" y="1371600"/>
            <a:ext cx="8089833" cy="3581400"/>
          </a:xfrm>
        </p:spPr>
        <p:txBody>
          <a:bodyPr/>
          <a:lstStyle/>
          <a:p>
            <a:r>
              <a:rPr lang="en-US" sz="2400" dirty="0" smtClean="0"/>
              <a:t>Critical to our early and continued success</a:t>
            </a:r>
          </a:p>
          <a:p>
            <a:endParaRPr lang="en-US" sz="2400" dirty="0"/>
          </a:p>
          <a:p>
            <a:r>
              <a:rPr lang="en-US" sz="2400" dirty="0" smtClean="0"/>
              <a:t>Established credibility with local contractors through a completely transparent approach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Negotiated a unique agreement with Domtar, providing early financial stability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Signing the license did not provide cash flow but we have managed ORC financially independent of LSFN</a:t>
            </a:r>
            <a:endParaRPr lang="en-US" sz="2400" dirty="0"/>
          </a:p>
          <a:p>
            <a:endParaRPr lang="en-US" sz="2400" dirty="0"/>
          </a:p>
          <a:p>
            <a:pPr>
              <a:spcAft>
                <a:spcPts val="1800"/>
              </a:spcAft>
              <a:buFont typeface="Wingdings" pitchFamily="2" charset="2"/>
              <a:buNone/>
            </a:pPr>
            <a:endParaRPr lang="en-US" sz="2400" b="0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53F6-8A41-483E-80D2-F91AEA1367AC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419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r>
              <a:rPr lang="en-US" sz="2800" dirty="0" smtClean="0"/>
              <a:t>Sustainable Forest Management </a:t>
            </a:r>
            <a:endParaRPr lang="en-US" sz="28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447800"/>
            <a:ext cx="8382000" cy="3581400"/>
          </a:xfrm>
        </p:spPr>
        <p:txBody>
          <a:bodyPr/>
          <a:lstStyle/>
          <a:p>
            <a:r>
              <a:rPr lang="en-US" sz="2400" dirty="0" smtClean="0"/>
              <a:t>Truly a complex balancing act, attempting to ensure wood flows while protecting environmental and social values associated with the forest</a:t>
            </a:r>
          </a:p>
          <a:p>
            <a:endParaRPr lang="en-US" sz="2400" dirty="0" smtClean="0"/>
          </a:p>
          <a:p>
            <a:r>
              <a:rPr lang="en-US" sz="2400" dirty="0" smtClean="0"/>
              <a:t>Real trick is maintaining a suitable level of environmental protection while ensuring access to traditional uses while ensuring the remoteness of the forest</a:t>
            </a:r>
          </a:p>
          <a:p>
            <a:endParaRPr lang="en-US" sz="2400" b="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53F6-8A41-483E-80D2-F91AEA1367AC}" type="slidenum">
              <a:rPr lang="en-US" altLang="en-US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52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685800"/>
          </a:xfrm>
        </p:spPr>
        <p:txBody>
          <a:bodyPr/>
          <a:lstStyle/>
          <a:p>
            <a:r>
              <a:rPr lang="en-US" sz="2800" dirty="0" smtClean="0"/>
              <a:t>Forest Management</a:t>
            </a:r>
            <a:endParaRPr lang="en-US" sz="28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066800"/>
            <a:ext cx="7848600" cy="5257800"/>
          </a:xfrm>
        </p:spPr>
        <p:txBody>
          <a:bodyPr/>
          <a:lstStyle/>
          <a:p>
            <a:r>
              <a:rPr lang="en-US" sz="2400" dirty="0" smtClean="0"/>
              <a:t>Compliance to the Crown Forest Sustainability Act through the implementation of the Forest Management Plan is exhaustive and expensive.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Significant liabilities exist with signing a forestry license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It does provide the foundation for economic development through the allocation of forest resources and the ability to take a lead in decision making</a:t>
            </a:r>
          </a:p>
          <a:p>
            <a:endParaRPr lang="en-US" sz="2400" b="0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53F6-8A41-483E-80D2-F91AEA1367AC}" type="slidenum">
              <a:rPr lang="en-US" altLang="en-US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35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06624"/>
          </a:xfrm>
        </p:spPr>
        <p:txBody>
          <a:bodyPr>
            <a:normAutofit/>
          </a:bodyPr>
          <a:lstStyle/>
          <a:p>
            <a:r>
              <a:rPr lang="en-US" dirty="0" smtClean="0"/>
              <a:t>Added Value Facility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8200"/>
            <a:ext cx="8229600" cy="5327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Remains the focus of Chief and Council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Continue to meet with and discuss options with various organizations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Wood supply does not currently provide an easy access into the market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Interested in discussing options with our 	friends in industry </a:t>
            </a:r>
            <a:r>
              <a:rPr lang="en-US" sz="2800" dirty="0"/>
              <a:t>a</a:t>
            </a:r>
            <a:r>
              <a:rPr lang="en-US" sz="2800" dirty="0" smtClean="0"/>
              <a:t>nd learning what new 		initiatives are being evaluated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37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Swis721 Lt BT"/>
        <a:ea typeface=""/>
        <a:cs typeface=""/>
      </a:majorFont>
      <a:minorFont>
        <a:latin typeface="Swis721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3113</TotalTime>
  <Words>376</Words>
  <Application>Microsoft Office PowerPoint</Application>
  <PresentationFormat>On-screen Show (4:3)</PresentationFormat>
  <Paragraphs>108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Swis721 Lt BT</vt:lpstr>
      <vt:lpstr>Times New Roman</vt:lpstr>
      <vt:lpstr>Wingdings</vt:lpstr>
      <vt:lpstr>Edge</vt:lpstr>
      <vt:lpstr>PowerPoint Presentation</vt:lpstr>
      <vt:lpstr>An Overview of Lac Seul First Nation</vt:lpstr>
      <vt:lpstr>Lac Seul Forest </vt:lpstr>
      <vt:lpstr>Obishikokaang Resources Corporation</vt:lpstr>
      <vt:lpstr>Obishikokaang Resources Corporation</vt:lpstr>
      <vt:lpstr>Industry Partnerships</vt:lpstr>
      <vt:lpstr>Sustainable Forest Management </vt:lpstr>
      <vt:lpstr>Forest Management</vt:lpstr>
      <vt:lpstr>Added Value Facility</vt:lpstr>
      <vt:lpstr>Capacity Building</vt:lpstr>
      <vt:lpstr>PowerPoint Presentation</vt:lpstr>
      <vt:lpstr>Capacity Building</vt:lpstr>
      <vt:lpstr>Miigwech</vt:lpstr>
      <vt:lpstr>Managing Expectations</vt:lpstr>
      <vt:lpstr>Obishikokaang Resources</vt:lpstr>
      <vt:lpstr>Moving Forward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Ezhinwed</dc:creator>
  <cp:lastModifiedBy>Janet</cp:lastModifiedBy>
  <cp:revision>192</cp:revision>
  <cp:lastPrinted>2014-02-07T03:59:21Z</cp:lastPrinted>
  <dcterms:created xsi:type="dcterms:W3CDTF">2007-12-11T16:44:15Z</dcterms:created>
  <dcterms:modified xsi:type="dcterms:W3CDTF">2014-12-03T17:32:24Z</dcterms:modified>
</cp:coreProperties>
</file>